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9"/>
  </p:notesMasterIdLst>
  <p:sldIdLst>
    <p:sldId id="256" r:id="rId2"/>
    <p:sldId id="259" r:id="rId3"/>
    <p:sldId id="260" r:id="rId4"/>
    <p:sldId id="261" r:id="rId5"/>
    <p:sldId id="257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JAY KUMAR" userId="8f8c7b14ff7cdf50" providerId="LiveId" clId="{86FABE69-32D5-4CC9-8501-338BE2BA8909}"/>
    <pc:docChg chg="modSld">
      <pc:chgData name="VIJAY KUMAR" userId="8f8c7b14ff7cdf50" providerId="LiveId" clId="{86FABE69-32D5-4CC9-8501-338BE2BA8909}" dt="2025-04-24T10:53:11.254" v="2" actId="1036"/>
      <pc:docMkLst>
        <pc:docMk/>
      </pc:docMkLst>
      <pc:sldChg chg="modSp mod">
        <pc:chgData name="VIJAY KUMAR" userId="8f8c7b14ff7cdf50" providerId="LiveId" clId="{86FABE69-32D5-4CC9-8501-338BE2BA8909}" dt="2025-04-24T10:53:11.254" v="2" actId="1036"/>
        <pc:sldMkLst>
          <pc:docMk/>
          <pc:sldMk cId="2770314429" sldId="256"/>
        </pc:sldMkLst>
        <pc:picChg chg="mod">
          <ac:chgData name="VIJAY KUMAR" userId="8f8c7b14ff7cdf50" providerId="LiveId" clId="{86FABE69-32D5-4CC9-8501-338BE2BA8909}" dt="2025-04-24T10:53:11.254" v="2" actId="1036"/>
          <ac:picMkLst>
            <pc:docMk/>
            <pc:sldMk cId="2770314429" sldId="256"/>
            <ac:picMk id="5" creationId="{6F3FEF4B-D8CB-B2E9-4DC8-4CADD77C023F}"/>
          </ac:picMkLst>
        </pc:picChg>
      </pc:sldChg>
    </pc:docChg>
  </pc:docChgLst>
  <pc:docChgLst>
    <pc:chgData name="VIJAY KUMAR" userId="8f8c7b14ff7cdf50" providerId="LiveId" clId="{1741A873-3FF5-4FBB-BC8E-10E37267E8E3}"/>
    <pc:docChg chg="modSld">
      <pc:chgData name="VIJAY KUMAR" userId="8f8c7b14ff7cdf50" providerId="LiveId" clId="{1741A873-3FF5-4FBB-BC8E-10E37267E8E3}" dt="2025-04-07T06:12:52.137" v="7"/>
      <pc:docMkLst>
        <pc:docMk/>
      </pc:docMkLst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2770314429" sldId="256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2770314429" sldId="256"/>
            <ac:picMk id="5" creationId="{6F3FEF4B-D8CB-B2E9-4DC8-4CADD77C023F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4110658307" sldId="257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4110658307" sldId="257"/>
            <ac:picMk id="3" creationId="{46F8739E-1AFB-24C6-952B-F7F6BA11D602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2255603369" sldId="259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2255603369" sldId="259"/>
            <ac:picMk id="4" creationId="{E8588C01-AA27-3E92-F62D-0279515B5DAA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3343974418" sldId="260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3343974418" sldId="260"/>
            <ac:picMk id="3" creationId="{621579A0-872F-2A09-F221-EA69A763B5FA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1745024184" sldId="261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1745024184" sldId="261"/>
            <ac:picMk id="4" creationId="{48495CA7-6DF1-4696-4F43-5B0F60D68092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3330860803" sldId="262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3330860803" sldId="262"/>
            <ac:picMk id="4" creationId="{0DE7D3E4-5CED-E8CD-0A5D-2F9A754AB8B4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873894647" sldId="263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873894647" sldId="263"/>
            <ac:picMk id="3" creationId="{F04C3E25-C9B1-2AAB-CAB9-B6D46A3643D6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3572662435" sldId="264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3572662435" sldId="264"/>
            <ac:picMk id="4" creationId="{C56C793E-A228-ED3B-BCAF-1D001750786F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3399433092" sldId="265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3399433092" sldId="265"/>
            <ac:picMk id="3" creationId="{EDA3BDA5-FC94-9744-7582-7B535255067E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3831468214" sldId="266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3831468214" sldId="266"/>
            <ac:picMk id="4" creationId="{1E952EAF-49C8-D2FD-38FD-2D9C8139697B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3928357610" sldId="267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3928357610" sldId="267"/>
            <ac:picMk id="3" creationId="{B1E39CE8-98DF-3A25-33F4-060EED62BF7A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2746662961" sldId="268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2746662961" sldId="268"/>
            <ac:picMk id="4" creationId="{E368CF49-B7F4-02EB-79E2-205A22C59328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807630549" sldId="269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807630549" sldId="269"/>
            <ac:picMk id="3" creationId="{C2ADC1DB-E12C-D379-AD43-69206CD9A64C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534864326" sldId="270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534864326" sldId="270"/>
            <ac:picMk id="4" creationId="{911785F4-C307-5CC2-CC88-291CB94C09E0}"/>
          </ac:picMkLst>
        </pc:picChg>
      </pc:sldChg>
      <pc:sldChg chg="addSp delSp modSp modTransition modAnim">
        <pc:chgData name="VIJAY KUMAR" userId="8f8c7b14ff7cdf50" providerId="LiveId" clId="{1741A873-3FF5-4FBB-BC8E-10E37267E8E3}" dt="2025-04-07T06:12:52.137" v="7"/>
        <pc:sldMkLst>
          <pc:docMk/>
          <pc:sldMk cId="2580625267" sldId="271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2580625267" sldId="271"/>
            <ac:picMk id="4" creationId="{F9201433-8479-AD29-C4EF-2AAD23A8D32E}"/>
          </ac:picMkLst>
        </pc:picChg>
      </pc:sldChg>
      <pc:sldChg chg="addSp modSp modTransition">
        <pc:chgData name="VIJAY KUMAR" userId="8f8c7b14ff7cdf50" providerId="LiveId" clId="{1741A873-3FF5-4FBB-BC8E-10E37267E8E3}" dt="2025-04-07T06:12:52.137" v="7"/>
        <pc:sldMkLst>
          <pc:docMk/>
          <pc:sldMk cId="877834501" sldId="272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877834501" sldId="272"/>
            <ac:picMk id="4" creationId="{68B27F62-023E-4BE7-594A-20C1F62B7843}"/>
          </ac:picMkLst>
        </pc:picChg>
      </pc:sldChg>
      <pc:sldChg chg="addSp modSp modTransition">
        <pc:chgData name="VIJAY KUMAR" userId="8f8c7b14ff7cdf50" providerId="LiveId" clId="{1741A873-3FF5-4FBB-BC8E-10E37267E8E3}" dt="2025-04-07T06:12:52.137" v="7"/>
        <pc:sldMkLst>
          <pc:docMk/>
          <pc:sldMk cId="1618669278" sldId="273"/>
        </pc:sldMkLst>
        <pc:picChg chg="add mod">
          <ac:chgData name="VIJAY KUMAR" userId="8f8c7b14ff7cdf50" providerId="LiveId" clId="{1741A873-3FF5-4FBB-BC8E-10E37267E8E3}" dt="2025-04-07T06:12:52.137" v="7"/>
          <ac:picMkLst>
            <pc:docMk/>
            <pc:sldMk cId="1618669278" sldId="273"/>
            <ac:picMk id="4" creationId="{79890D14-5139-547A-97CE-96F7463839DC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96534D-BF86-47CB-95FC-18D58F3FAB62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DC5C4-2F49-4692-85E9-59FCE0A647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576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5DC5C4-2F49-4692-85E9-59FCE0A6470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374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942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7148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34305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96214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67514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83288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2150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5659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218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5712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887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737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5757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323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189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6199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4627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456BDA8-140A-4625-AD77-5EBB62F3B8F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7A1C4963-E25A-4C17-9E58-020A1ABC4A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2920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BF781-4E1F-D777-AAD4-D49E21A71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Segmentation Analysis</a:t>
            </a:r>
            <a:endParaRPr lang="en-IN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FA3C6-6F58-C7FB-034A-8B6BE5B24B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Vijay Kumar</a:t>
            </a:r>
            <a:endParaRPr lang="en-IN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F3FEF4B-D8CB-B2E9-4DC8-4CADD77C02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52389" y="5160278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31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41"/>
    </mc:Choice>
    <mc:Fallback xmlns="">
      <p:transition spd="slow" advTm="16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0A2D7-08E4-A1ED-980B-439513255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 of Age by Category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849AD-D829-F8C1-2814-C4E436869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buNone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Insight: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line chart represents the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product categories purchased across different age groups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It helps</a:t>
            </a:r>
          </a:p>
          <a:p>
            <a:pPr>
              <a:buNone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how actively different age groups engage with a variety of product categories.</a:t>
            </a:r>
          </a:p>
          <a:p>
            <a:pPr>
              <a:buNone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Observations: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group around 41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the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highest category count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indicating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diverse shopping interests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(31 categories).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notable age peaks: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46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(29 categories)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63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(both around 24–26 categories)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Ages between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35 and 50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 more variation and activity across multiple product categories.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fluctuations are seen across all age groups, but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mid-age shoppers (30–50)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tend to explore more categories than younger or older customers.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E952EAF-49C8-D2FD-38FD-2D9C813969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46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16"/>
    </mc:Choice>
    <mc:Fallback xmlns="">
      <p:transition spd="slow" advTm="27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7E347-F103-E9D9-8B34-8E7CC8AD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Method Distribution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24BE9A-B4A3-81E7-F022-28B89C8C6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223083"/>
            <a:ext cx="8761413" cy="4362275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1E39CE8-98DF-3A25-33F4-060EED62BF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5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77"/>
    </mc:Choice>
    <mc:Fallback xmlns="">
      <p:transition spd="slow" advTm="79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2E8EC-0AEC-7FDD-84D7-E6346246B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Method Distribution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984C2-A02A-6702-A0A7-F04D5C9A9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Insight: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donut chart displays the 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payment methods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used by customers during</a:t>
            </a:r>
          </a:p>
          <a:p>
            <a:pPr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their purchases. It highlights which methods are most preferred and can guide financial </a:t>
            </a:r>
          </a:p>
          <a:p>
            <a:pPr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planning and customer convenience strategies.</a:t>
            </a:r>
          </a:p>
          <a:p>
            <a:pPr>
              <a:buNone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Observations: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Cash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most used payment method, accounting for 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42%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transactions (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420 purchases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 Cards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the second most common, used in 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36.6%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purchases (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366 purchases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Debit Cards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the least used, contributing to only 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21.4%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purchases (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214 transactions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368CF49-B7F4-02EB-79E2-205A22C593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662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62"/>
    </mc:Choice>
    <mc:Fallback xmlns="">
      <p:transition spd="slow" advTm="32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2734-D125-73A1-7D09-B507AA588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Revenue by Gender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5DC771-9368-4153-8142-1C1658580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265029"/>
            <a:ext cx="8761413" cy="4362274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2ADC1DB-E12C-D379-AD43-69206CD9A6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30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9"/>
    </mc:Choice>
    <mc:Fallback xmlns="">
      <p:transition spd="slow" advTm="1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A4BC1-6261-BB9B-FE65-D397035B0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Revenue by Gender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4FC8B-688E-E9F4-DDB0-57298261B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Insight: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pie chart showcases the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revenue generated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each gender group. It provides</a:t>
            </a:r>
          </a:p>
          <a:p>
            <a:pPr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valuable insights into customer segments contributing the most to overall sales.</a:t>
            </a:r>
          </a:p>
          <a:p>
            <a:pPr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Observations: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Female customers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contributed approximately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1.41 million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revenue, which accounts for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59.56%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total revenue.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Male customers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contributed around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0.96 million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making up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40.44%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revenue.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11785F4-C307-5CC2-CC88-291CB94C09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86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07"/>
    </mc:Choice>
    <mc:Fallback xmlns="">
      <p:transition spd="slow" advTm="23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BAFFD-C2D1-4E5C-EADD-99DFCF1E5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9B569-7CE7-2F87-D1A0-5405EA853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Gender-Based Trends: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Females dominate both shopping frequency and revenue generation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accounting for 59.56% of the total revenue.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like 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Clothing, Cosmetics, and Food &amp; Beverage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especially popular among female shoppers.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Male participation is comparatively lower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both in count and spending.</a:t>
            </a:r>
          </a:p>
          <a:p>
            <a:pPr>
              <a:buNone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Age-Based Behavior: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group around 40 and 60 years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shows the 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highest revenue spikes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indicating a strong spending capability.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age groups are more likely to make 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or more frequent purchases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interest across age ranges is diverse, but peaks in certain years suggest 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age-specific marketing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could be highly effective.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9201433-8479-AD29-C4EF-2AAD23A8D3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25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48"/>
    </mc:Choice>
    <mc:Fallback xmlns="">
      <p:transition spd="slow" advTm="48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F10C8-4AC8-06A8-0F6D-9020ED6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A654A-0841-C256-DFA0-4BB0A3CCB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Payment Preferences: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most preferred payment method (42%), followed by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 Cards (36.6%)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Debit Cards (21.4%)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reliance on cash indicates potential for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payment adoption campaigns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discounts on cashless transactions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Product Category 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Clothing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most purchased category, especially among females.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top-performing categories include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Cosmetics, Food &amp; Beverage, and Toys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like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and Books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 lower engagement and could be improved through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bundling or promotions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B27F62-023E-4BE7-594A-20C1F62B78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34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71"/>
    </mc:Choice>
    <mc:Fallback xmlns="">
      <p:transition spd="slow" advTm="33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F406A-1E51-03AE-40A5-7B9E7812D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EF400-8D0F-CDF9-50E5-6BF12B3C5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Business Recommendations: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marketing efforts on women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especially in the Clothing and Cosmetics categories.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Tailor campaigns for the 40–60 age group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who are key revenue contributors.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Encourage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payments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offering incentives, especially to users preferring cash.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these insights to drive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offers, loyalty programs, and inventory decisions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9890D14-5139-547A-97CE-96F7463839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6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95"/>
    </mc:Choice>
    <mc:Fallback xmlns="">
      <p:transition spd="slow" advTm="39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D1A83-8751-E5CE-9495-88A0B7AE9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64AD4-6510-CF99-B718-0EC34D288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421853" cy="346174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Overview:</a:t>
            </a:r>
          </a:p>
          <a:p>
            <a:pPr>
              <a:buNone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dataset captures transactional details from various shopping mall, providing a comprehensive view of customer purchasing</a:t>
            </a:r>
          </a:p>
          <a:p>
            <a:pPr>
              <a:buNone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behavior. It includes demographic information, purchase details and payment methods, making it deal for customer segmentation and</a:t>
            </a:r>
          </a:p>
          <a:p>
            <a:pPr>
              <a:buNone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behavioral analysis.</a:t>
            </a:r>
          </a:p>
          <a:p>
            <a:pPr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Summary: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Records: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1000 transactions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Period Covered: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invoice dates (e.g., 2021–2023)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Shopping Locations: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Multiple malls such as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Emaar Square Mall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Mall of Istanbul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5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Viaport</a:t>
            </a:r>
            <a:r>
              <a:rPr lang="en-US" sz="1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Outlet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8588C01-AA27-3E92-F62D-0279515B5D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03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55"/>
    </mc:Choice>
    <mc:Fallback xmlns="">
      <p:transition spd="slow" advTm="387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535D0-D1F2-D839-E551-77349E45A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CCD90E6-0FC5-BD40-EB59-5800507BD8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9925301"/>
              </p:ext>
            </p:extLst>
          </p:nvPr>
        </p:nvGraphicFramePr>
        <p:xfrm>
          <a:off x="1308682" y="2550253"/>
          <a:ext cx="7532836" cy="3689526"/>
        </p:xfrm>
        <a:graphic>
          <a:graphicData uri="http://schemas.openxmlformats.org/drawingml/2006/table">
            <a:tbl>
              <a:tblPr/>
              <a:tblGrid>
                <a:gridCol w="3766418">
                  <a:extLst>
                    <a:ext uri="{9D8B030D-6E8A-4147-A177-3AD203B41FA5}">
                      <a16:colId xmlns:a16="http://schemas.microsoft.com/office/drawing/2014/main" val="120707601"/>
                    </a:ext>
                  </a:extLst>
                </a:gridCol>
                <a:gridCol w="3766418">
                  <a:extLst>
                    <a:ext uri="{9D8B030D-6E8A-4147-A177-3AD203B41FA5}">
                      <a16:colId xmlns:a16="http://schemas.microsoft.com/office/drawing/2014/main" val="1049745236"/>
                    </a:ext>
                  </a:extLst>
                </a:gridCol>
              </a:tblGrid>
              <a:tr h="277564">
                <a:tc>
                  <a:txBody>
                    <a:bodyPr/>
                    <a:lstStyle/>
                    <a:p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Column Name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9907130"/>
                  </a:ext>
                </a:extLst>
              </a:tr>
              <a:tr h="277564">
                <a:tc>
                  <a:txBody>
                    <a:bodyPr/>
                    <a:lstStyle/>
                    <a:p>
                      <a:r>
                        <a:rPr lang="en-IN" sz="15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invoice_no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Unique transaction ID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0016301"/>
                  </a:ext>
                </a:extLst>
              </a:tr>
              <a:tr h="277564">
                <a:tc>
                  <a:txBody>
                    <a:bodyPr/>
                    <a:lstStyle/>
                    <a:p>
                      <a:r>
                        <a:rPr lang="en-IN" sz="15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customer_id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Unique customer identifier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7729568"/>
                  </a:ext>
                </a:extLst>
              </a:tr>
              <a:tr h="485736">
                <a:tc>
                  <a:txBody>
                    <a:bodyPr/>
                    <a:lstStyle/>
                    <a:p>
                      <a:r>
                        <a:rPr lang="en-IN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gender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Gender of the customer (Male/Female)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6623593"/>
                  </a:ext>
                </a:extLst>
              </a:tr>
              <a:tr h="277564"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 of the customer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1989905"/>
                  </a:ext>
                </a:extLst>
              </a:tr>
              <a:tr h="277564"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category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category purchased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724701"/>
                  </a:ext>
                </a:extLst>
              </a:tr>
              <a:tr h="277564">
                <a:tc>
                  <a:txBody>
                    <a:bodyPr/>
                    <a:lstStyle/>
                    <a:p>
                      <a:r>
                        <a:rPr lang="en-IN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quantity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items purchased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9022433"/>
                  </a:ext>
                </a:extLst>
              </a:tr>
              <a:tr h="277564"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price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price of the transaction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816071"/>
                  </a:ext>
                </a:extLst>
              </a:tr>
              <a:tr h="485736"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payment_method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 of payment (Cash, Debit/Credit Card)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801850"/>
                  </a:ext>
                </a:extLst>
              </a:tr>
              <a:tr h="277564"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invoice_date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 of transaction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7593585"/>
                  </a:ext>
                </a:extLst>
              </a:tr>
              <a:tr h="277564">
                <a:tc>
                  <a:txBody>
                    <a:bodyPr/>
                    <a:lstStyle/>
                    <a:p>
                      <a:r>
                        <a:rPr lang="en-IN" sz="1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shopping_mall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 of the shopping mall</a:t>
                      </a:r>
                    </a:p>
                  </a:txBody>
                  <a:tcPr marL="68326" marR="68326" marT="34163" marB="3416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37681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CBDDA007-10F4-30CB-A402-2FC579C467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836440" y="-94565"/>
            <a:ext cx="140284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Features: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21579A0-872F-2A09-F221-EA69A763B5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74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68"/>
    </mc:Choice>
    <mc:Fallback xmlns="">
      <p:transition spd="slow" advTm="12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78AD7-FDAF-A0E3-EF1E-B947E7ADA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B307A-EAD9-C66A-0BF0-8B5C740BD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Analysis: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shopping patterns across 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gender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groups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top-selling categories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 drivers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 the 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 between payment methods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other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actionable 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insights and recommendations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8495CA7-6DF1-4696-4F43-5B0F60D680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024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62"/>
    </mc:Choice>
    <mc:Fallback xmlns="">
      <p:transition spd="slow" advTm="19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FB74-9D95-0AAF-238C-0C3BEA779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Shopping Distribution by Gender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0DD913-F4FA-02D0-096C-D4EFB4760B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25" y="2323750"/>
            <a:ext cx="10553350" cy="4228051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6F8739E-1AFB-24C6-952B-F7F6BA11D6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5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0"/>
    </mc:Choice>
    <mc:Fallback xmlns="">
      <p:transition spd="slow" advTm="5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3600F-B536-47C1-7406-42B3DB15D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Shopping Distribution by Gender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13DDB-0D2F-47C3-AD01-E6B3ADCB1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Insight: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bar chart represents the distribution of shopping activities across different product categories segmented by</a:t>
            </a:r>
          </a:p>
          <a:p>
            <a:pPr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gender (Female vs Male).</a:t>
            </a:r>
          </a:p>
          <a:p>
            <a:pPr>
              <a:buNone/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Observations: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Clothing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most popular category overall, with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females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leading by a significant margin (over 200 purchases vs ~130 by males).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Cosmetics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Food &amp; Beverage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also show higher engagement from female shoppers.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all categories shown,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female customers made more purchases than males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indicating a stronger engagement in retail shopping.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like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Toys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Souvenirs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also follow this trend, though the difference is less pronounced.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DE7D3E4-5CED-E8CD-0A5D-2F9A754AB8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86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32"/>
    </mc:Choice>
    <mc:Fallback xmlns="">
      <p:transition spd="slow" advTm="35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1960B-730E-0B39-B105-CF897FC2B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Group with Highest Revenue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B76732-9C3F-162F-B7E7-3BC3F5A4C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281806"/>
            <a:ext cx="9289340" cy="4186106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04C3E25-C9B1-2AAB-CAB9-B6D46A3643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89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3"/>
    </mc:Choice>
    <mc:Fallback xmlns="">
      <p:transition spd="slow" advTm="3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2C4BC-38E1-2485-FA26-81D71C56E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Group with Highest Revenue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1AB9C-5EE9-A62A-74A4-936DEA3EB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4696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Insight:</a:t>
            </a:r>
            <a:endParaRPr lang="en-US" sz="5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line chart illustrates the </a:t>
            </a: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revenue generated by customers across various age groups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trend helps us</a:t>
            </a:r>
          </a:p>
          <a:p>
            <a:pPr>
              <a:buNone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which age brackets contribute the most to business revenue.</a:t>
            </a:r>
          </a:p>
          <a:p>
            <a:pPr>
              <a:buNone/>
            </a:pP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Observations:</a:t>
            </a:r>
            <a:endParaRPr lang="en-US" sz="5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highest revenue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 generated by customers aged around </a:t>
            </a: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contributing approximately </a:t>
            </a: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85K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high-revenue age groups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</a:t>
            </a: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(~80K)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</a:t>
            </a: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45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(~76K)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</a:t>
            </a: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(~72K)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</a:t>
            </a: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58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(~66K)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 contributions are spread across all age groups, but the </a:t>
            </a:r>
            <a:r>
              <a:rPr lang="en-US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consistent and highest spikes occur between ages 25 and 60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noticeable dips in revenue in younger (below 20) and older (above 65) age groups.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6C793E-A228-ED3B-BCAF-1D00175078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66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67"/>
    </mc:Choice>
    <mc:Fallback xmlns="">
      <p:transition spd="slow" advTm="23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32B07-14E3-C875-8D2B-A83D659FC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 of Age by Category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FAF0C0-CC1C-4A59-76F3-2DBE508D2C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256639"/>
            <a:ext cx="9138338" cy="433710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DA3BDA5-FC94-9744-7582-7B53525506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33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7"/>
    </mc:Choice>
    <mc:Fallback xmlns="">
      <p:transition spd="slow" advTm="2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104</TotalTime>
  <Words>1024</Words>
  <Application>Microsoft Office PowerPoint</Application>
  <PresentationFormat>Widescreen</PresentationFormat>
  <Paragraphs>120</Paragraphs>
  <Slides>17</Slides>
  <Notes>1</Notes>
  <HiddenSlides>0</HiddenSlides>
  <MMClips>17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Century Gothic</vt:lpstr>
      <vt:lpstr>Times New Roman</vt:lpstr>
      <vt:lpstr>Wingdings</vt:lpstr>
      <vt:lpstr>Wingdings 3</vt:lpstr>
      <vt:lpstr>Ion Boardroom</vt:lpstr>
      <vt:lpstr>Customer Segmentation Analysis</vt:lpstr>
      <vt:lpstr>Introduction</vt:lpstr>
      <vt:lpstr>Introduction</vt:lpstr>
      <vt:lpstr>Introduction</vt:lpstr>
      <vt:lpstr>Shopping Distribution by Gender</vt:lpstr>
      <vt:lpstr>Shopping Distribution by Gender</vt:lpstr>
      <vt:lpstr>Age Group with Highest Revenue</vt:lpstr>
      <vt:lpstr>Age Group with Highest Revenue</vt:lpstr>
      <vt:lpstr>Sum of Age by Category</vt:lpstr>
      <vt:lpstr>Sum of Age by Category</vt:lpstr>
      <vt:lpstr>Payment Method Distribution</vt:lpstr>
      <vt:lpstr>Payment Method Distribution</vt:lpstr>
      <vt:lpstr>Total Revenue by Gender</vt:lpstr>
      <vt:lpstr>Total Revenue by Gender</vt:lpstr>
      <vt:lpstr>Conclusion</vt:lpstr>
      <vt:lpstr>Conclusion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VIJAY KUMAR</dc:creator>
  <cp:lastModifiedBy>VIJAY KUMAR</cp:lastModifiedBy>
  <cp:revision>1</cp:revision>
  <dcterms:created xsi:type="dcterms:W3CDTF">2025-04-07T04:21:03Z</dcterms:created>
  <dcterms:modified xsi:type="dcterms:W3CDTF">2025-04-24T10:53:19Z</dcterms:modified>
</cp:coreProperties>
</file>

<file path=docProps/thumbnail.jpeg>
</file>